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74" r:id="rId5"/>
    <p:sldId id="275" r:id="rId6"/>
    <p:sldId id="272" r:id="rId7"/>
    <p:sldId id="258" r:id="rId8"/>
    <p:sldId id="276" r:id="rId9"/>
    <p:sldId id="277" r:id="rId10"/>
    <p:sldId id="278" r:id="rId11"/>
    <p:sldId id="261" r:id="rId12"/>
    <p:sldId id="262" r:id="rId13"/>
    <p:sldId id="263" r:id="rId14"/>
    <p:sldId id="265" r:id="rId15"/>
    <p:sldId id="268" r:id="rId16"/>
    <p:sldId id="266" r:id="rId17"/>
    <p:sldId id="267" r:id="rId18"/>
    <p:sldId id="279" r:id="rId19"/>
    <p:sldId id="269" r:id="rId20"/>
    <p:sldId id="280"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949"/>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83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39FAE8-BF6D-4AC7-9E12-B0F80D590C18}"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141639823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39FAE8-BF6D-4AC7-9E12-B0F80D590C18}"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3295914673"/>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39FAE8-BF6D-4AC7-9E12-B0F80D590C18}"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548702356"/>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39FAE8-BF6D-4AC7-9E12-B0F80D590C18}"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379837844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39FAE8-BF6D-4AC7-9E12-B0F80D590C18}" type="datetimeFigureOut">
              <a:rPr lang="en-US" smtClean="0"/>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222581906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39FAE8-BF6D-4AC7-9E12-B0F80D590C18}" type="datetimeFigureOut">
              <a:rPr lang="en-US" smtClean="0"/>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2413557193"/>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39FAE8-BF6D-4AC7-9E12-B0F80D590C18}" type="datetimeFigureOut">
              <a:rPr lang="en-US" smtClean="0"/>
              <a:t>7/14/2020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2373634080"/>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39FAE8-BF6D-4AC7-9E12-B0F80D590C18}" type="datetimeFigureOut">
              <a:rPr lang="en-US" smtClean="0"/>
              <a:t>7/14/2020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293916377"/>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39FAE8-BF6D-4AC7-9E12-B0F80D590C18}" type="datetimeFigureOut">
              <a:rPr lang="en-US" smtClean="0"/>
              <a:t>7/14/2020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39271540"/>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39FAE8-BF6D-4AC7-9E12-B0F80D590C18}" type="datetimeFigureOut">
              <a:rPr lang="en-US" smtClean="0"/>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192626599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39FAE8-BF6D-4AC7-9E12-B0F80D590C18}" type="datetimeFigureOut">
              <a:rPr lang="en-US" smtClean="0"/>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633ED6-89D2-4558-961B-01094D494CF2}" type="slidenum">
              <a:rPr lang="en-US" smtClean="0"/>
              <a:t>‹#›</a:t>
            </a:fld>
            <a:endParaRPr lang="en-US"/>
          </a:p>
        </p:txBody>
      </p:sp>
    </p:spTree>
    <p:extLst>
      <p:ext uri="{BB962C8B-B14F-4D97-AF65-F5344CB8AC3E}">
        <p14:creationId xmlns:p14="http://schemas.microsoft.com/office/powerpoint/2010/main" val="3599865268"/>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9FAE8-BF6D-4AC7-9E12-B0F80D590C18}" type="datetimeFigureOut">
              <a:rPr lang="en-US" smtClean="0"/>
              <a:t>7/14/2020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633ED6-89D2-4558-961B-01094D494CF2}" type="slidenum">
              <a:rPr lang="en-US" smtClean="0"/>
              <a:t>‹#›</a:t>
            </a:fld>
            <a:endParaRPr lang="en-US"/>
          </a:p>
        </p:txBody>
      </p:sp>
    </p:spTree>
    <p:extLst>
      <p:ext uri="{BB962C8B-B14F-4D97-AF65-F5344CB8AC3E}">
        <p14:creationId xmlns:p14="http://schemas.microsoft.com/office/powerpoint/2010/main" val="1559652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2047740" y="257577"/>
            <a:ext cx="3709115" cy="1569660"/>
          </a:xfrm>
          <a:prstGeom prst="rect">
            <a:avLst/>
          </a:prstGeom>
          <a:noFill/>
        </p:spPr>
        <p:txBody>
          <a:bodyPr wrap="square" rtlCol="0">
            <a:spAutoFit/>
          </a:bodyPr>
          <a:lstStyle/>
          <a:p>
            <a:pPr algn="ctr"/>
            <a:r>
              <a:rPr lang="en-US" sz="4800" b="1" dirty="0"/>
              <a:t>Genesis 2.1-3</a:t>
            </a:r>
          </a:p>
          <a:p>
            <a:pPr algn="ctr"/>
            <a:r>
              <a:rPr lang="en-US" sz="4800" b="1" dirty="0"/>
              <a:t>Sabbath</a:t>
            </a:r>
          </a:p>
        </p:txBody>
      </p:sp>
    </p:spTree>
    <p:extLst>
      <p:ext uri="{BB962C8B-B14F-4D97-AF65-F5344CB8AC3E}">
        <p14:creationId xmlns:p14="http://schemas.microsoft.com/office/powerpoint/2010/main" val="2678289420"/>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44000" cy="5693866"/>
          </a:xfrm>
          <a:prstGeom prst="rect">
            <a:avLst/>
          </a:prstGeom>
          <a:solidFill>
            <a:srgbClr val="4D4949"/>
          </a:solidFill>
        </p:spPr>
        <p:txBody>
          <a:bodyPr wrap="square" rtlCol="0">
            <a:spAutoFit/>
          </a:bodyPr>
          <a:lstStyle/>
          <a:p>
            <a:r>
              <a:rPr lang="en-US" sz="3200" dirty="0">
                <a:solidFill>
                  <a:schemeClr val="bg1"/>
                </a:solidFill>
              </a:rPr>
              <a:t>Exodus 20.8-11 NIV: “Remember the </a:t>
            </a:r>
            <a:r>
              <a:rPr lang="en-US" sz="3200" u="sng" dirty="0">
                <a:solidFill>
                  <a:srgbClr val="FFFF00"/>
                </a:solidFill>
              </a:rPr>
              <a:t>Sabbath</a:t>
            </a:r>
            <a:r>
              <a:rPr lang="en-US" sz="3200" dirty="0">
                <a:solidFill>
                  <a:schemeClr val="bg1"/>
                </a:solidFill>
              </a:rPr>
              <a:t> day by keeping it holy.  Six days you shall labor and do all your work, but the seventh day is a sabbath to the LORD your God. On it </a:t>
            </a:r>
            <a:r>
              <a:rPr lang="en-US" sz="3200" u="sng" dirty="0">
                <a:solidFill>
                  <a:srgbClr val="FFFF00"/>
                </a:solidFill>
              </a:rPr>
              <a:t>you shall not do any work</a:t>
            </a:r>
            <a:r>
              <a:rPr lang="en-US" sz="3200" dirty="0">
                <a:solidFill>
                  <a:schemeClr val="bg1"/>
                </a:solidFill>
              </a:rPr>
              <a:t>, neither you, nor your son or daughter, nor your male or female servant, nor your animals, nor any foreigner residing in your towns.  For in six days the LORD made the heavens and the earth, the sea, and all that is in them, but he rested on the seventh day. Therefore the LORD blessed the Sabbath day and made it holy.”</a:t>
            </a:r>
          </a:p>
          <a:p>
            <a:r>
              <a:rPr lang="he-IL" sz="3600" dirty="0">
                <a:solidFill>
                  <a:srgbClr val="FFFF00"/>
                </a:solidFill>
                <a:latin typeface="Times New Roman" panose="02020603050405020304" pitchFamily="18" charset="0"/>
                <a:cs typeface="Times New Roman" panose="02020603050405020304" pitchFamily="18" charset="0"/>
              </a:rPr>
              <a:t>שַׁבָּת</a:t>
            </a:r>
            <a:r>
              <a:rPr lang="en-US" sz="3200" dirty="0">
                <a:solidFill>
                  <a:schemeClr val="bg1"/>
                </a:solidFill>
              </a:rPr>
              <a:t> </a:t>
            </a:r>
            <a:r>
              <a:rPr lang="en-US" sz="3200" dirty="0">
                <a:solidFill>
                  <a:srgbClr val="FFFF00"/>
                </a:solidFill>
              </a:rPr>
              <a:t>= Sabbath = rest</a:t>
            </a:r>
          </a:p>
        </p:txBody>
      </p:sp>
    </p:spTree>
    <p:extLst>
      <p:ext uri="{BB962C8B-B14F-4D97-AF65-F5344CB8AC3E}">
        <p14:creationId xmlns:p14="http://schemas.microsoft.com/office/powerpoint/2010/main" val="611094997"/>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55605" cy="1569660"/>
          </a:xfrm>
          <a:prstGeom prst="rect">
            <a:avLst/>
          </a:prstGeom>
          <a:solidFill>
            <a:srgbClr val="4D4949"/>
          </a:solidFill>
        </p:spPr>
        <p:txBody>
          <a:bodyPr wrap="square" rtlCol="0">
            <a:spAutoFit/>
          </a:bodyPr>
          <a:lstStyle/>
          <a:p>
            <a:r>
              <a:rPr lang="en-US" sz="3200" dirty="0">
                <a:solidFill>
                  <a:schemeClr val="bg1"/>
                </a:solidFill>
              </a:rPr>
              <a:t>Exodus 34.21 NIV: “Six days you shall labor, but on the seventh day you shall rest; </a:t>
            </a:r>
            <a:r>
              <a:rPr lang="en-US" sz="3200" u="sng" dirty="0">
                <a:solidFill>
                  <a:srgbClr val="FFFF00"/>
                </a:solidFill>
              </a:rPr>
              <a:t>even during the plowing season and harvest you must rest</a:t>
            </a:r>
            <a:r>
              <a:rPr lang="en-US" sz="3200" dirty="0">
                <a:solidFill>
                  <a:schemeClr val="bg1"/>
                </a:solidFill>
              </a:rPr>
              <a:t>.”</a:t>
            </a:r>
          </a:p>
        </p:txBody>
      </p:sp>
    </p:spTree>
    <p:extLst>
      <p:ext uri="{BB962C8B-B14F-4D97-AF65-F5344CB8AC3E}">
        <p14:creationId xmlns:p14="http://schemas.microsoft.com/office/powerpoint/2010/main" val="367050918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44000" cy="7017306"/>
          </a:xfrm>
          <a:prstGeom prst="rect">
            <a:avLst/>
          </a:prstGeom>
          <a:solidFill>
            <a:srgbClr val="4D4949"/>
          </a:solidFill>
        </p:spPr>
        <p:txBody>
          <a:bodyPr wrap="square" rtlCol="0">
            <a:spAutoFit/>
          </a:bodyPr>
          <a:lstStyle/>
          <a:p>
            <a:r>
              <a:rPr lang="en-US" sz="3000" dirty="0">
                <a:solidFill>
                  <a:schemeClr val="bg1"/>
                </a:solidFill>
              </a:rPr>
              <a:t>Exodus 31.12-17 NIV:  Then the LORD said to Moses, “Say to the Israelites, ‘You must observe my Sabbaths. </a:t>
            </a:r>
            <a:r>
              <a:rPr lang="en-US" sz="3000" u="sng" dirty="0">
                <a:solidFill>
                  <a:srgbClr val="FFFF00"/>
                </a:solidFill>
              </a:rPr>
              <a:t>This will be a sign between me and you for the generations to come, so you may know that I am the LORD, who makes you holy</a:t>
            </a:r>
            <a:r>
              <a:rPr lang="en-US" sz="3000" dirty="0">
                <a:solidFill>
                  <a:schemeClr val="bg1"/>
                </a:solidFill>
              </a:rPr>
              <a:t>.  Observe the Sabbath, because it is holy to you. Anyone who desecrates it is to be put to death; those who do any work on that day must be cut off from their people.  For six days work is to be done, but the seventh day is a day of sabbath rest, holy to the LORD. Whoever does any work on the Sabbath day is to be put to death.  The Israelites are to observe the Sabbath, celebrating it for the generations to come </a:t>
            </a:r>
            <a:r>
              <a:rPr lang="en-US" sz="3000" u="sng" dirty="0">
                <a:solidFill>
                  <a:srgbClr val="FFFF00"/>
                </a:solidFill>
              </a:rPr>
              <a:t>as a lasting covenant</a:t>
            </a:r>
            <a:r>
              <a:rPr lang="en-US" sz="3000" dirty="0">
                <a:solidFill>
                  <a:schemeClr val="bg1"/>
                </a:solidFill>
              </a:rPr>
              <a:t>.  </a:t>
            </a:r>
            <a:r>
              <a:rPr lang="en-US" sz="3000" u="sng" dirty="0">
                <a:solidFill>
                  <a:srgbClr val="FFFF00"/>
                </a:solidFill>
              </a:rPr>
              <a:t>It will be a sign between me and the Israelites forever</a:t>
            </a:r>
            <a:r>
              <a:rPr lang="en-US" sz="3000" dirty="0">
                <a:solidFill>
                  <a:schemeClr val="bg1"/>
                </a:solidFill>
              </a:rPr>
              <a:t>, for in six days the LORD made the heavens and the earth, and on the seventh day he rested and was refreshed.</a:t>
            </a:r>
          </a:p>
        </p:txBody>
      </p:sp>
    </p:spTree>
    <p:extLst>
      <p:ext uri="{BB962C8B-B14F-4D97-AF65-F5344CB8AC3E}">
        <p14:creationId xmlns:p14="http://schemas.microsoft.com/office/powerpoint/2010/main" val="1895967530"/>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5016758"/>
          </a:xfrm>
          <a:prstGeom prst="rect">
            <a:avLst/>
          </a:prstGeom>
          <a:solidFill>
            <a:srgbClr val="4D4949"/>
          </a:solidFill>
        </p:spPr>
        <p:txBody>
          <a:bodyPr wrap="square" rtlCol="0">
            <a:spAutoFit/>
          </a:bodyPr>
          <a:lstStyle/>
          <a:p>
            <a:r>
              <a:rPr lang="en-US" sz="3200" u="sng" dirty="0">
                <a:solidFill>
                  <a:srgbClr val="FFFF00"/>
                </a:solidFill>
              </a:rPr>
              <a:t>Summary of Sabbath Blessing &amp; Equipping:</a:t>
            </a:r>
          </a:p>
          <a:p>
            <a:endParaRPr lang="en-US" sz="3200" u="sng" dirty="0">
              <a:solidFill>
                <a:srgbClr val="FFFF00"/>
              </a:solidFill>
            </a:endParaRPr>
          </a:p>
          <a:p>
            <a:pPr marL="457200" indent="-457200">
              <a:buFont typeface="Wingdings 2" panose="05020102010507070707" pitchFamily="18" charset="2"/>
              <a:buChar char=""/>
            </a:pPr>
            <a:r>
              <a:rPr lang="en-US" sz="3200" dirty="0">
                <a:solidFill>
                  <a:schemeClr val="bg1"/>
                </a:solidFill>
              </a:rPr>
              <a:t>Keep people rested and healthy physically, intellectually, and emotionally</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Keep people connected intimately with God and specify a time for corporate worship</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Keep people thinking right about their relationship with God, to stay spiritually rested and healthy</a:t>
            </a:r>
          </a:p>
        </p:txBody>
      </p:sp>
    </p:spTree>
    <p:extLst>
      <p:ext uri="{BB962C8B-B14F-4D97-AF65-F5344CB8AC3E}">
        <p14:creationId xmlns:p14="http://schemas.microsoft.com/office/powerpoint/2010/main" val="402960512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2062103"/>
          </a:xfrm>
          <a:prstGeom prst="rect">
            <a:avLst/>
          </a:prstGeom>
          <a:solidFill>
            <a:srgbClr val="4D4949"/>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a:t>
            </a:r>
          </a:p>
          <a:p>
            <a:r>
              <a:rPr lang="en-US" sz="3200" dirty="0">
                <a:solidFill>
                  <a:schemeClr val="bg1"/>
                </a:solidFill>
              </a:rPr>
              <a:t>	</a:t>
            </a:r>
            <a:r>
              <a:rPr lang="en-US" sz="3200" dirty="0">
                <a:solidFill>
                  <a:srgbClr val="FFFF00"/>
                </a:solidFill>
              </a:rPr>
              <a:t>rest from labor, sales, transportation of goods</a:t>
            </a:r>
          </a:p>
        </p:txBody>
      </p:sp>
    </p:spTree>
    <p:extLst>
      <p:ext uri="{BB962C8B-B14F-4D97-AF65-F5344CB8AC3E}">
        <p14:creationId xmlns:p14="http://schemas.microsoft.com/office/powerpoint/2010/main" val="2710409248"/>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3539430"/>
          </a:xfrm>
          <a:prstGeom prst="rect">
            <a:avLst/>
          </a:prstGeom>
          <a:solidFill>
            <a:srgbClr val="4D4949"/>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a:t>
            </a:r>
          </a:p>
          <a:p>
            <a:r>
              <a:rPr lang="en-US" sz="3200" dirty="0">
                <a:solidFill>
                  <a:schemeClr val="bg1"/>
                </a:solidFill>
              </a:rPr>
              <a:t>	</a:t>
            </a:r>
            <a:r>
              <a:rPr lang="en-US" sz="3200" dirty="0">
                <a:solidFill>
                  <a:srgbClr val="FFFF00"/>
                </a:solidFill>
              </a:rPr>
              <a:t>rest from labor, sales, transportation of goods</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a:t>
            </a:r>
          </a:p>
          <a:p>
            <a:r>
              <a:rPr lang="en-US" sz="3200" dirty="0">
                <a:solidFill>
                  <a:schemeClr val="bg1"/>
                </a:solidFill>
              </a:rPr>
              <a:t>	</a:t>
            </a:r>
            <a:r>
              <a:rPr lang="en-US" sz="3200" dirty="0">
                <a:solidFill>
                  <a:srgbClr val="FFFF00"/>
                </a:solidFill>
              </a:rPr>
              <a:t>rest from cooking</a:t>
            </a:r>
          </a:p>
        </p:txBody>
      </p:sp>
    </p:spTree>
    <p:extLst>
      <p:ext uri="{BB962C8B-B14F-4D97-AF65-F5344CB8AC3E}">
        <p14:creationId xmlns:p14="http://schemas.microsoft.com/office/powerpoint/2010/main" val="30022946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5016758"/>
          </a:xfrm>
          <a:prstGeom prst="rect">
            <a:avLst/>
          </a:prstGeom>
          <a:solidFill>
            <a:srgbClr val="4D4949"/>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a:t>
            </a:r>
          </a:p>
          <a:p>
            <a:r>
              <a:rPr lang="en-US" sz="3200" dirty="0">
                <a:solidFill>
                  <a:schemeClr val="bg1"/>
                </a:solidFill>
              </a:rPr>
              <a:t>	</a:t>
            </a:r>
            <a:r>
              <a:rPr lang="en-US" sz="3200" dirty="0">
                <a:solidFill>
                  <a:srgbClr val="FFFF00"/>
                </a:solidFill>
              </a:rPr>
              <a:t>rest from labor, sales, transportation of goods</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[Exodus 16; 35]:  </a:t>
            </a:r>
          </a:p>
          <a:p>
            <a:r>
              <a:rPr lang="en-US" sz="3200" dirty="0">
                <a:solidFill>
                  <a:schemeClr val="bg1"/>
                </a:solidFill>
              </a:rPr>
              <a:t>	</a:t>
            </a:r>
            <a:r>
              <a:rPr lang="en-US" sz="3200" dirty="0">
                <a:solidFill>
                  <a:srgbClr val="FFFF00"/>
                </a:solidFill>
              </a:rPr>
              <a:t>rest from gathering and cooking</a:t>
            </a:r>
          </a:p>
          <a:p>
            <a:endParaRPr lang="en-US" sz="3200" dirty="0">
              <a:solidFill>
                <a:srgbClr val="FFFF00"/>
              </a:solidFill>
            </a:endParaRPr>
          </a:p>
          <a:p>
            <a:pPr marL="457200" indent="-457200">
              <a:buFont typeface="Wingdings 2" panose="05020102010507070707" pitchFamily="18" charset="2"/>
              <a:buChar char=""/>
            </a:pPr>
            <a:r>
              <a:rPr lang="en-US" sz="3200" dirty="0">
                <a:solidFill>
                  <a:schemeClr val="bg1"/>
                </a:solidFill>
              </a:rPr>
              <a:t>Refrain from providing for yourself [Neh. 10.31]:  </a:t>
            </a:r>
          </a:p>
          <a:p>
            <a:r>
              <a:rPr lang="en-US" sz="3200" dirty="0">
                <a:solidFill>
                  <a:schemeClr val="bg1"/>
                </a:solidFill>
              </a:rPr>
              <a:t>	</a:t>
            </a:r>
            <a:r>
              <a:rPr lang="en-US" sz="3200" dirty="0">
                <a:solidFill>
                  <a:srgbClr val="FFFF00"/>
                </a:solidFill>
              </a:rPr>
              <a:t>rest from shopping</a:t>
            </a:r>
          </a:p>
        </p:txBody>
      </p:sp>
    </p:spTree>
    <p:extLst>
      <p:ext uri="{BB962C8B-B14F-4D97-AF65-F5344CB8AC3E}">
        <p14:creationId xmlns:p14="http://schemas.microsoft.com/office/powerpoint/2010/main" val="1613604251"/>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4524315"/>
          </a:xfrm>
          <a:prstGeom prst="rect">
            <a:avLst/>
          </a:prstGeom>
          <a:solidFill>
            <a:srgbClr val="4D4949"/>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rest from labor, sales, transportation of goods, cooking, shopping</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Feel free to worship, teach about God, help people</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rgbClr val="FFFF00"/>
                </a:solidFill>
              </a:rPr>
              <a:t>John 5.17:  God the Father rested while still doing good, so could the Son of God.</a:t>
            </a:r>
          </a:p>
        </p:txBody>
      </p:sp>
    </p:spTree>
    <p:extLst>
      <p:ext uri="{BB962C8B-B14F-4D97-AF65-F5344CB8AC3E}">
        <p14:creationId xmlns:p14="http://schemas.microsoft.com/office/powerpoint/2010/main" val="343827236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5016758"/>
          </a:xfrm>
          <a:prstGeom prst="rect">
            <a:avLst/>
          </a:prstGeom>
          <a:solidFill>
            <a:srgbClr val="4D4949"/>
          </a:solidFill>
        </p:spPr>
        <p:txBody>
          <a:bodyPr wrap="square" rtlCol="0">
            <a:spAutoFit/>
          </a:bodyPr>
          <a:lstStyle/>
          <a:p>
            <a:r>
              <a:rPr lang="en-US" sz="3200" u="sng" dirty="0">
                <a:solidFill>
                  <a:srgbClr val="FFFF00"/>
                </a:solidFill>
              </a:rPr>
              <a:t>Sabbath Limitations:</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Refrain from providing for yourself:  rest from labor, sales, transportation of goods, cooking, shopping</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Feel free to worship, teach about God, help people</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rgbClr val="FFFF00"/>
                </a:solidFill>
              </a:rPr>
              <a:t>Mark 2.27 NLT:  “The Sabbath was made to meet the needs of people, and not people to meet the requirements of the Sabbath” </a:t>
            </a:r>
          </a:p>
        </p:txBody>
      </p:sp>
    </p:spTree>
    <p:extLst>
      <p:ext uri="{BB962C8B-B14F-4D97-AF65-F5344CB8AC3E}">
        <p14:creationId xmlns:p14="http://schemas.microsoft.com/office/powerpoint/2010/main" val="2713330236"/>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11605" y="0"/>
            <a:ext cx="9155605" cy="6001643"/>
          </a:xfrm>
          <a:prstGeom prst="rect">
            <a:avLst/>
          </a:prstGeom>
          <a:solidFill>
            <a:srgbClr val="4D4949"/>
          </a:solidFill>
        </p:spPr>
        <p:txBody>
          <a:bodyPr wrap="square" rtlCol="0">
            <a:spAutoFit/>
          </a:bodyPr>
          <a:lstStyle/>
          <a:p>
            <a:r>
              <a:rPr lang="en-US" sz="3200" u="sng" dirty="0">
                <a:solidFill>
                  <a:srgbClr val="FFFF00"/>
                </a:solidFill>
              </a:rPr>
              <a:t>The Church and the Sabbath:</a:t>
            </a:r>
          </a:p>
          <a:p>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Sabbath never commanded for the church</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a:solidFill>
                  <a:schemeClr val="bg1"/>
                </a:solidFill>
              </a:rPr>
              <a:t>Sabbath specifically not required for the church</a:t>
            </a:r>
          </a:p>
          <a:p>
            <a:r>
              <a:rPr lang="en-US" sz="3200" dirty="0">
                <a:solidFill>
                  <a:srgbClr val="FFFF00"/>
                </a:solidFill>
              </a:rPr>
              <a:t>Colossians 2.16 NIV:  Therefore do not let anyone judge you by what you eat or drink, or with regard to a religious festival, a New Moon celebration or a Sabbath day. </a:t>
            </a:r>
          </a:p>
          <a:p>
            <a:endParaRPr lang="en-US" sz="3200" dirty="0">
              <a:solidFill>
                <a:srgbClr val="FFFF00"/>
              </a:solidFill>
            </a:endParaRPr>
          </a:p>
          <a:p>
            <a:pPr marL="457200" indent="-457200">
              <a:buFont typeface="Wingdings 2" panose="05020102010507070707" pitchFamily="18" charset="2"/>
              <a:buChar char=""/>
            </a:pPr>
            <a:r>
              <a:rPr lang="en-US" sz="3200" dirty="0">
                <a:solidFill>
                  <a:schemeClr val="bg1"/>
                </a:solidFill>
              </a:rPr>
              <a:t>Sabbath not on Sunday </a:t>
            </a:r>
          </a:p>
          <a:p>
            <a:r>
              <a:rPr lang="en-US" sz="3200" dirty="0">
                <a:solidFill>
                  <a:schemeClr val="bg1"/>
                </a:solidFill>
              </a:rPr>
              <a:t>[sundown Friday to sundown Saturday]</a:t>
            </a:r>
          </a:p>
        </p:txBody>
      </p:sp>
    </p:spTree>
    <p:extLst>
      <p:ext uri="{BB962C8B-B14F-4D97-AF65-F5344CB8AC3E}">
        <p14:creationId xmlns:p14="http://schemas.microsoft.com/office/powerpoint/2010/main" val="2972881046"/>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44000" cy="3539430"/>
          </a:xfrm>
          <a:prstGeom prst="rect">
            <a:avLst/>
          </a:prstGeom>
          <a:solidFill>
            <a:srgbClr val="4D4949"/>
          </a:solidFill>
        </p:spPr>
        <p:txBody>
          <a:bodyPr wrap="square" rtlCol="0">
            <a:spAutoFit/>
          </a:bodyPr>
          <a:lstStyle/>
          <a:p>
            <a:r>
              <a:rPr lang="en-US" sz="3200" dirty="0">
                <a:solidFill>
                  <a:schemeClr val="bg1"/>
                </a:solidFill>
              </a:rPr>
              <a:t>Genesis 2.1-3 NIV:  Thus the heavens and the earth were completed in all their vast array.  By the seventh day God had finished the work he had been doing; so on the seventh day he rested from all his work.  Then God blessed the seventh day and made it holy, because on it he rested from all the work of creating that he had done.</a:t>
            </a:r>
          </a:p>
        </p:txBody>
      </p:sp>
    </p:spTree>
    <p:extLst>
      <p:ext uri="{BB962C8B-B14F-4D97-AF65-F5344CB8AC3E}">
        <p14:creationId xmlns:p14="http://schemas.microsoft.com/office/powerpoint/2010/main" val="317528809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4D494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rcRect l="26965" r="127"/>
          <a:stretch/>
        </p:blipFill>
        <p:spPr>
          <a:xfrm>
            <a:off x="2468880" y="0"/>
            <a:ext cx="6675120" cy="6858000"/>
          </a:xfrm>
          <a:prstGeom prst="rect">
            <a:avLst/>
          </a:prstGeom>
        </p:spPr>
      </p:pic>
      <p:sp>
        <p:nvSpPr>
          <p:cNvPr id="5" name="TextBox 4"/>
          <p:cNvSpPr txBox="1"/>
          <p:nvPr/>
        </p:nvSpPr>
        <p:spPr>
          <a:xfrm>
            <a:off x="2468880" y="0"/>
            <a:ext cx="6675120" cy="3662541"/>
          </a:xfrm>
          <a:prstGeom prst="rect">
            <a:avLst/>
          </a:prstGeom>
          <a:solidFill>
            <a:srgbClr val="4D4949"/>
          </a:solidFill>
        </p:spPr>
        <p:txBody>
          <a:bodyPr wrap="square" rtlCol="0">
            <a:spAutoFit/>
          </a:bodyPr>
          <a:lstStyle/>
          <a:p>
            <a:r>
              <a:rPr lang="en-US" sz="3200" dirty="0">
                <a:solidFill>
                  <a:schemeClr val="bg1"/>
                </a:solidFill>
              </a:rPr>
              <a:t>Ignatius to the Magnesians 9.1: </a:t>
            </a:r>
          </a:p>
          <a:p>
            <a:r>
              <a:rPr lang="en-US" sz="3200" dirty="0">
                <a:solidFill>
                  <a:schemeClr val="bg1"/>
                </a:solidFill>
              </a:rPr>
              <a:t>…those who were brought up in the ancient order of things have come </a:t>
            </a:r>
          </a:p>
          <a:p>
            <a:r>
              <a:rPr lang="en-US" sz="3200" dirty="0">
                <a:solidFill>
                  <a:schemeClr val="bg1"/>
                </a:solidFill>
              </a:rPr>
              <a:t>to the possession of a new hope, </a:t>
            </a:r>
          </a:p>
          <a:p>
            <a:r>
              <a:rPr lang="en-US" sz="3200" u="sng" dirty="0">
                <a:solidFill>
                  <a:srgbClr val="FFFF00"/>
                </a:solidFill>
              </a:rPr>
              <a:t>no longer observing the Sabbath, but living in the observance of the Lord's Day</a:t>
            </a:r>
            <a:r>
              <a:rPr lang="en-US" sz="3200" dirty="0">
                <a:solidFill>
                  <a:schemeClr val="bg1"/>
                </a:solidFill>
              </a:rPr>
              <a:t> [Sunday]…</a:t>
            </a:r>
          </a:p>
          <a:p>
            <a:endParaRPr lang="en-US" sz="800" dirty="0">
              <a:solidFill>
                <a:srgbClr val="FFFF00"/>
              </a:solidFill>
            </a:endParaRPr>
          </a:p>
        </p:txBody>
      </p:sp>
      <p:grpSp>
        <p:nvGrpSpPr>
          <p:cNvPr id="6" name="Group 40">
            <a:extLst>
              <a:ext uri="{FF2B5EF4-FFF2-40B4-BE49-F238E27FC236}">
                <a16:creationId xmlns:a16="http://schemas.microsoft.com/office/drawing/2014/main" id="{471F2C7C-3B93-42F4-A2C2-AB6E3257ED80}"/>
              </a:ext>
            </a:extLst>
          </p:cNvPr>
          <p:cNvGrpSpPr/>
          <p:nvPr/>
        </p:nvGrpSpPr>
        <p:grpSpPr>
          <a:xfrm>
            <a:off x="0" y="166255"/>
            <a:ext cx="2367007" cy="6525490"/>
            <a:chOff x="76200" y="381000"/>
            <a:chExt cx="1752600" cy="5867400"/>
          </a:xfrm>
        </p:grpSpPr>
        <p:grpSp>
          <p:nvGrpSpPr>
            <p:cNvPr id="7" name="Group 10">
              <a:extLst>
                <a:ext uri="{FF2B5EF4-FFF2-40B4-BE49-F238E27FC236}">
                  <a16:creationId xmlns:a16="http://schemas.microsoft.com/office/drawing/2014/main" id="{82C45A29-7629-47EF-B05C-2A2EC6B4832F}"/>
                </a:ext>
              </a:extLst>
            </p:cNvPr>
            <p:cNvGrpSpPr/>
            <p:nvPr/>
          </p:nvGrpSpPr>
          <p:grpSpPr>
            <a:xfrm>
              <a:off x="76200" y="381000"/>
              <a:ext cx="1752600" cy="5867400"/>
              <a:chOff x="304800" y="381000"/>
              <a:chExt cx="1752600" cy="5867400"/>
            </a:xfrm>
          </p:grpSpPr>
          <p:sp>
            <p:nvSpPr>
              <p:cNvPr id="10" name="Oval 9">
                <a:extLst>
                  <a:ext uri="{FF2B5EF4-FFF2-40B4-BE49-F238E27FC236}">
                    <a16:creationId xmlns:a16="http://schemas.microsoft.com/office/drawing/2014/main" id="{20AFC855-3052-44E3-8C63-0754C33083D8}"/>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God</a:t>
                </a:r>
              </a:p>
            </p:txBody>
          </p:sp>
          <p:sp>
            <p:nvSpPr>
              <p:cNvPr id="11" name="Oval 10">
                <a:extLst>
                  <a:ext uri="{FF2B5EF4-FFF2-40B4-BE49-F238E27FC236}">
                    <a16:creationId xmlns:a16="http://schemas.microsoft.com/office/drawing/2014/main" id="{59CB592F-7901-4A57-AE1A-0B765DB6F4FB}"/>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Church</a:t>
                </a:r>
              </a:p>
            </p:txBody>
          </p:sp>
          <p:sp>
            <p:nvSpPr>
              <p:cNvPr id="12" name="Oval 11">
                <a:extLst>
                  <a:ext uri="{FF2B5EF4-FFF2-40B4-BE49-F238E27FC236}">
                    <a16:creationId xmlns:a16="http://schemas.microsoft.com/office/drawing/2014/main" id="{50FC91C8-C52F-4F9B-9B64-01B76B135076}"/>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Peoples</a:t>
                </a:r>
              </a:p>
            </p:txBody>
          </p:sp>
        </p:grpSp>
        <p:sp>
          <p:nvSpPr>
            <p:cNvPr id="8" name="Rectangle 14">
              <a:extLst>
                <a:ext uri="{FF2B5EF4-FFF2-40B4-BE49-F238E27FC236}">
                  <a16:creationId xmlns:a16="http://schemas.microsoft.com/office/drawing/2014/main" id="{3EBAB877-06E6-485E-96F4-D43B869AA2DA}"/>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a:extLst>
                <a:ext uri="{FF2B5EF4-FFF2-40B4-BE49-F238E27FC236}">
                  <a16:creationId xmlns:a16="http://schemas.microsoft.com/office/drawing/2014/main" id="{2BA7CB01-4BA7-46F3-8DFA-E92466F476A2}"/>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2419364747"/>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55604" cy="1323439"/>
          </a:xfrm>
          <a:prstGeom prst="rect">
            <a:avLst/>
          </a:prstGeom>
          <a:solidFill>
            <a:srgbClr val="4D4949"/>
          </a:solidFill>
        </p:spPr>
        <p:txBody>
          <a:bodyPr wrap="square" rtlCol="0">
            <a:spAutoFit/>
          </a:bodyPr>
          <a:lstStyle/>
          <a:p>
            <a:pPr algn="ctr"/>
            <a:r>
              <a:rPr lang="en-US" sz="4800" dirty="0">
                <a:solidFill>
                  <a:srgbClr val="FFFF00"/>
                </a:solidFill>
              </a:rPr>
              <a:t>Genesis 2.1-3:  Sabbath</a:t>
            </a:r>
          </a:p>
          <a:p>
            <a:pPr algn="ctr"/>
            <a:r>
              <a:rPr lang="en-US" sz="3200" dirty="0">
                <a:solidFill>
                  <a:schemeClr val="bg1"/>
                </a:solidFill>
              </a:rPr>
              <a:t>Free devotion at groben.com</a:t>
            </a:r>
          </a:p>
        </p:txBody>
      </p:sp>
    </p:spTree>
    <p:extLst>
      <p:ext uri="{BB962C8B-B14F-4D97-AF65-F5344CB8AC3E}">
        <p14:creationId xmlns:p14="http://schemas.microsoft.com/office/powerpoint/2010/main" val="4045860659"/>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44000" cy="5016758"/>
          </a:xfrm>
          <a:prstGeom prst="rect">
            <a:avLst/>
          </a:prstGeom>
          <a:solidFill>
            <a:srgbClr val="4D4949"/>
          </a:solidFill>
        </p:spPr>
        <p:txBody>
          <a:bodyPr wrap="square" rtlCol="0">
            <a:spAutoFit/>
          </a:bodyPr>
          <a:lstStyle/>
          <a:p>
            <a:r>
              <a:rPr lang="en-US" sz="3200" dirty="0">
                <a:solidFill>
                  <a:schemeClr val="bg1"/>
                </a:solidFill>
              </a:rPr>
              <a:t>Exodus 20.8-11 NIV: “Remember the Sabbath day by keeping it holy.  Six days you shall labor and do all your work, but the seventh day is a sabbath to the LORD your God. On it you shall not do any work, neither you, nor your son or daughter, nor your male or female servant, nor your animals, nor any foreigner residing in your towns.  For in six days the LORD made the heavens and the earth, the sea, and all that is in them, but he rested on the seventh day. Therefore the LORD blessed the Sabbath day and made it holy.”</a:t>
            </a:r>
          </a:p>
        </p:txBody>
      </p:sp>
    </p:spTree>
    <p:extLst>
      <p:ext uri="{BB962C8B-B14F-4D97-AF65-F5344CB8AC3E}">
        <p14:creationId xmlns:p14="http://schemas.microsoft.com/office/powerpoint/2010/main" val="892189164"/>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D494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rcRect l="26965" r="127"/>
          <a:stretch/>
        </p:blipFill>
        <p:spPr>
          <a:xfrm>
            <a:off x="2468880" y="0"/>
            <a:ext cx="6675120" cy="6858000"/>
          </a:xfrm>
          <a:prstGeom prst="rect">
            <a:avLst/>
          </a:prstGeom>
        </p:spPr>
      </p:pic>
      <p:sp>
        <p:nvSpPr>
          <p:cNvPr id="5" name="TextBox 4"/>
          <p:cNvSpPr txBox="1"/>
          <p:nvPr/>
        </p:nvSpPr>
        <p:spPr>
          <a:xfrm>
            <a:off x="2466363" y="0"/>
            <a:ext cx="4639112" cy="6986528"/>
          </a:xfrm>
          <a:prstGeom prst="rect">
            <a:avLst/>
          </a:prstGeom>
          <a:solidFill>
            <a:srgbClr val="4D4949"/>
          </a:solidFill>
        </p:spPr>
        <p:txBody>
          <a:bodyPr wrap="square" rtlCol="0">
            <a:spAutoFit/>
          </a:bodyPr>
          <a:lstStyle/>
          <a:p>
            <a:endParaRPr lang="en-US" sz="3200" dirty="0">
              <a:solidFill>
                <a:schemeClr val="bg1"/>
              </a:solidFill>
            </a:endParaRPr>
          </a:p>
          <a:p>
            <a:r>
              <a:rPr lang="en-US" sz="3200" dirty="0">
                <a:solidFill>
                  <a:schemeClr val="bg1"/>
                </a:solidFill>
              </a:rPr>
              <a:t>Genesis 1.27 ESV:  So God created man in his own image, in the image of God </a:t>
            </a:r>
          </a:p>
          <a:p>
            <a:r>
              <a:rPr lang="en-US" sz="3200" dirty="0">
                <a:solidFill>
                  <a:schemeClr val="bg1"/>
                </a:solidFill>
              </a:rPr>
              <a:t>he created him; male and female he created them.</a:t>
            </a:r>
          </a:p>
          <a:p>
            <a:endParaRPr lang="en-US" sz="3200" dirty="0">
              <a:solidFill>
                <a:schemeClr val="bg1"/>
              </a:solidFill>
            </a:endParaRPr>
          </a:p>
          <a:p>
            <a:r>
              <a:rPr lang="en-US" sz="3200" dirty="0">
                <a:solidFill>
                  <a:srgbClr val="FFFF00"/>
                </a:solidFill>
              </a:rPr>
              <a:t>People were to...</a:t>
            </a:r>
          </a:p>
          <a:p>
            <a:r>
              <a:rPr lang="en-US" sz="3200" dirty="0">
                <a:solidFill>
                  <a:srgbClr val="FFFF00"/>
                </a:solidFill>
                <a:sym typeface="Wingdings 2" panose="05020102010507070707" pitchFamily="18" charset="2"/>
              </a:rPr>
              <a:t> </a:t>
            </a:r>
            <a:r>
              <a:rPr lang="en-US" sz="3200" dirty="0">
                <a:solidFill>
                  <a:srgbClr val="FFFF00"/>
                </a:solidFill>
              </a:rPr>
              <a:t>Reflect God’s character</a:t>
            </a:r>
          </a:p>
          <a:p>
            <a:r>
              <a:rPr lang="en-US" sz="3200" dirty="0">
                <a:solidFill>
                  <a:srgbClr val="FFFF00"/>
                </a:solidFill>
                <a:sym typeface="Wingdings 2" panose="05020102010507070707" pitchFamily="18" charset="2"/>
              </a:rPr>
              <a:t> </a:t>
            </a:r>
            <a:r>
              <a:rPr lang="en-US" sz="3200" dirty="0">
                <a:solidFill>
                  <a:srgbClr val="FFFF00"/>
                </a:solidFill>
              </a:rPr>
              <a:t>Represent God</a:t>
            </a:r>
          </a:p>
          <a:p>
            <a:r>
              <a:rPr lang="en-US" sz="3200" dirty="0">
                <a:solidFill>
                  <a:srgbClr val="FFFF00"/>
                </a:solidFill>
                <a:sym typeface="Wingdings 2" panose="05020102010507070707" pitchFamily="18" charset="2"/>
              </a:rPr>
              <a:t> </a:t>
            </a:r>
            <a:r>
              <a:rPr lang="en-US" sz="3200" dirty="0">
                <a:solidFill>
                  <a:srgbClr val="FFFF00"/>
                </a:solidFill>
              </a:rPr>
              <a:t>Reproduce God’s image</a:t>
            </a:r>
          </a:p>
          <a:p>
            <a:pPr marL="457200" indent="-457200">
              <a:buFont typeface="Wingdings 2" panose="05020102010507070707" pitchFamily="18" charset="2"/>
              <a:buChar char=""/>
            </a:pPr>
            <a:r>
              <a:rPr lang="en-US" sz="3200" dirty="0">
                <a:solidFill>
                  <a:srgbClr val="FFFF00"/>
                </a:solidFill>
              </a:rPr>
              <a:t>Rule as God’s stewards</a:t>
            </a:r>
          </a:p>
          <a:p>
            <a:pPr marL="457200" indent="-457200">
              <a:buFont typeface="Wingdings 2" panose="05020102010507070707" pitchFamily="18" charset="2"/>
              <a:buChar char=""/>
            </a:pPr>
            <a:endParaRPr lang="en-US" sz="3200" dirty="0">
              <a:solidFill>
                <a:srgbClr val="FFFF00"/>
              </a:solidFill>
            </a:endParaRPr>
          </a:p>
          <a:p>
            <a:endParaRPr lang="en-US" sz="3200" dirty="0">
              <a:solidFill>
                <a:srgbClr val="FFFF00"/>
              </a:solidFill>
            </a:endParaRPr>
          </a:p>
        </p:txBody>
      </p:sp>
      <p:grpSp>
        <p:nvGrpSpPr>
          <p:cNvPr id="6" name="Group 40">
            <a:extLst>
              <a:ext uri="{FF2B5EF4-FFF2-40B4-BE49-F238E27FC236}">
                <a16:creationId xmlns:a16="http://schemas.microsoft.com/office/drawing/2014/main" id="{471F2C7C-3B93-42F4-A2C2-AB6E3257ED80}"/>
              </a:ext>
            </a:extLst>
          </p:cNvPr>
          <p:cNvGrpSpPr/>
          <p:nvPr/>
        </p:nvGrpSpPr>
        <p:grpSpPr>
          <a:xfrm>
            <a:off x="0" y="166255"/>
            <a:ext cx="2367007" cy="6525490"/>
            <a:chOff x="76200" y="381000"/>
            <a:chExt cx="1752600" cy="5867400"/>
          </a:xfrm>
        </p:grpSpPr>
        <p:grpSp>
          <p:nvGrpSpPr>
            <p:cNvPr id="7" name="Group 10">
              <a:extLst>
                <a:ext uri="{FF2B5EF4-FFF2-40B4-BE49-F238E27FC236}">
                  <a16:creationId xmlns:a16="http://schemas.microsoft.com/office/drawing/2014/main" id="{82C45A29-7629-47EF-B05C-2A2EC6B4832F}"/>
                </a:ext>
              </a:extLst>
            </p:cNvPr>
            <p:cNvGrpSpPr/>
            <p:nvPr/>
          </p:nvGrpSpPr>
          <p:grpSpPr>
            <a:xfrm>
              <a:off x="76200" y="381000"/>
              <a:ext cx="1752600" cy="5867400"/>
              <a:chOff x="304800" y="381000"/>
              <a:chExt cx="1752600" cy="5867400"/>
            </a:xfrm>
          </p:grpSpPr>
          <p:sp>
            <p:nvSpPr>
              <p:cNvPr id="10" name="Oval 9">
                <a:extLst>
                  <a:ext uri="{FF2B5EF4-FFF2-40B4-BE49-F238E27FC236}">
                    <a16:creationId xmlns:a16="http://schemas.microsoft.com/office/drawing/2014/main" id="{20AFC855-3052-44E3-8C63-0754C33083D8}"/>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God</a:t>
                </a:r>
              </a:p>
            </p:txBody>
          </p:sp>
          <p:sp>
            <p:nvSpPr>
              <p:cNvPr id="11" name="Oval 10">
                <a:extLst>
                  <a:ext uri="{FF2B5EF4-FFF2-40B4-BE49-F238E27FC236}">
                    <a16:creationId xmlns:a16="http://schemas.microsoft.com/office/drawing/2014/main" id="{59CB592F-7901-4A57-AE1A-0B765DB6F4FB}"/>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People</a:t>
                </a:r>
              </a:p>
            </p:txBody>
          </p:sp>
          <p:sp>
            <p:nvSpPr>
              <p:cNvPr id="12" name="Oval 11">
                <a:extLst>
                  <a:ext uri="{FF2B5EF4-FFF2-40B4-BE49-F238E27FC236}">
                    <a16:creationId xmlns:a16="http://schemas.microsoft.com/office/drawing/2014/main" id="{50FC91C8-C52F-4F9B-9B64-01B76B135076}"/>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Creation</a:t>
                </a:r>
              </a:p>
            </p:txBody>
          </p:sp>
        </p:grpSp>
        <p:sp>
          <p:nvSpPr>
            <p:cNvPr id="8" name="Rectangle 14">
              <a:extLst>
                <a:ext uri="{FF2B5EF4-FFF2-40B4-BE49-F238E27FC236}">
                  <a16:creationId xmlns:a16="http://schemas.microsoft.com/office/drawing/2014/main" id="{3EBAB877-06E6-485E-96F4-D43B869AA2DA}"/>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a:extLst>
                <a:ext uri="{FF2B5EF4-FFF2-40B4-BE49-F238E27FC236}">
                  <a16:creationId xmlns:a16="http://schemas.microsoft.com/office/drawing/2014/main" id="{2BA7CB01-4BA7-46F3-8DFA-E92466F476A2}"/>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4126737661"/>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D494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l="26965" r="127"/>
          <a:stretch/>
        </p:blipFill>
        <p:spPr>
          <a:xfrm>
            <a:off x="2468880" y="0"/>
            <a:ext cx="6675120" cy="6858000"/>
          </a:xfrm>
          <a:prstGeom prst="rect">
            <a:avLst/>
          </a:prstGeom>
        </p:spPr>
      </p:pic>
      <p:sp>
        <p:nvSpPr>
          <p:cNvPr id="5" name="TextBox 4"/>
          <p:cNvSpPr txBox="1"/>
          <p:nvPr/>
        </p:nvSpPr>
        <p:spPr>
          <a:xfrm>
            <a:off x="2466362" y="0"/>
            <a:ext cx="6677637" cy="6894195"/>
          </a:xfrm>
          <a:prstGeom prst="rect">
            <a:avLst/>
          </a:prstGeom>
          <a:solidFill>
            <a:srgbClr val="4D4949"/>
          </a:solidFill>
        </p:spPr>
        <p:txBody>
          <a:bodyPr wrap="square" rtlCol="0">
            <a:spAutoFit/>
          </a:bodyPr>
          <a:lstStyle/>
          <a:p>
            <a:r>
              <a:rPr lang="en-US" sz="3200" dirty="0">
                <a:solidFill>
                  <a:schemeClr val="bg1"/>
                </a:solidFill>
              </a:rPr>
              <a:t>Exodus 19.5-6 NIV: “‘Now if you obey me fully and keep my covenant, then out of all nations you will be my treasured possession. Although the whole earth is mine, you will be for me a kingdom of priests and a holy nation.’ These are the words you are to speak to the Israelites.”</a:t>
            </a:r>
          </a:p>
          <a:p>
            <a:endParaRPr lang="en-US" dirty="0">
              <a:solidFill>
                <a:schemeClr val="bg1"/>
              </a:solidFill>
            </a:endParaRPr>
          </a:p>
          <a:p>
            <a:r>
              <a:rPr lang="en-US" sz="3200" dirty="0">
                <a:solidFill>
                  <a:srgbClr val="FFFF00"/>
                </a:solidFill>
              </a:rPr>
              <a:t>Israel was to...</a:t>
            </a:r>
          </a:p>
          <a:p>
            <a:r>
              <a:rPr lang="en-US" sz="3200" dirty="0">
                <a:solidFill>
                  <a:srgbClr val="FFFF00"/>
                </a:solidFill>
                <a:sym typeface="Wingdings 2" panose="05020102010507070707" pitchFamily="18" charset="2"/>
              </a:rPr>
              <a:t> </a:t>
            </a:r>
            <a:r>
              <a:rPr lang="en-US" sz="3200" dirty="0">
                <a:solidFill>
                  <a:srgbClr val="FFFF00"/>
                </a:solidFill>
              </a:rPr>
              <a:t>Reflect God’s character</a:t>
            </a:r>
          </a:p>
          <a:p>
            <a:r>
              <a:rPr lang="en-US" sz="3200" dirty="0">
                <a:solidFill>
                  <a:srgbClr val="FFFF00"/>
                </a:solidFill>
                <a:sym typeface="Wingdings 2" panose="05020102010507070707" pitchFamily="18" charset="2"/>
              </a:rPr>
              <a:t> </a:t>
            </a:r>
            <a:r>
              <a:rPr lang="en-US" sz="3200" dirty="0">
                <a:solidFill>
                  <a:srgbClr val="FFFF00"/>
                </a:solidFill>
              </a:rPr>
              <a:t>Represent God</a:t>
            </a:r>
          </a:p>
          <a:p>
            <a:r>
              <a:rPr lang="en-US" sz="3200" dirty="0">
                <a:solidFill>
                  <a:srgbClr val="FFFF00"/>
                </a:solidFill>
                <a:sym typeface="Wingdings 2" panose="05020102010507070707" pitchFamily="18" charset="2"/>
              </a:rPr>
              <a:t> </a:t>
            </a:r>
            <a:r>
              <a:rPr lang="en-US" sz="3200" dirty="0">
                <a:solidFill>
                  <a:srgbClr val="FFFF00"/>
                </a:solidFill>
              </a:rPr>
              <a:t>Reproduce God’s image</a:t>
            </a:r>
          </a:p>
          <a:p>
            <a:pPr marL="457200" indent="-457200">
              <a:buFont typeface="Wingdings 2" panose="05020102010507070707" pitchFamily="18" charset="2"/>
              <a:buChar char=""/>
            </a:pPr>
            <a:r>
              <a:rPr lang="en-US" sz="3200" dirty="0">
                <a:solidFill>
                  <a:srgbClr val="FFFF00"/>
                </a:solidFill>
              </a:rPr>
              <a:t>Rule as God’s stewards</a:t>
            </a:r>
          </a:p>
          <a:p>
            <a:endParaRPr lang="en-US" sz="800" dirty="0">
              <a:solidFill>
                <a:srgbClr val="FFFF00"/>
              </a:solidFill>
            </a:endParaRPr>
          </a:p>
        </p:txBody>
      </p:sp>
      <p:grpSp>
        <p:nvGrpSpPr>
          <p:cNvPr id="6" name="Group 40">
            <a:extLst>
              <a:ext uri="{FF2B5EF4-FFF2-40B4-BE49-F238E27FC236}">
                <a16:creationId xmlns:a16="http://schemas.microsoft.com/office/drawing/2014/main" id="{471F2C7C-3B93-42F4-A2C2-AB6E3257ED80}"/>
              </a:ext>
            </a:extLst>
          </p:cNvPr>
          <p:cNvGrpSpPr/>
          <p:nvPr/>
        </p:nvGrpSpPr>
        <p:grpSpPr>
          <a:xfrm>
            <a:off x="0" y="166255"/>
            <a:ext cx="2367007" cy="6525490"/>
            <a:chOff x="76200" y="381000"/>
            <a:chExt cx="1752600" cy="5867400"/>
          </a:xfrm>
        </p:grpSpPr>
        <p:grpSp>
          <p:nvGrpSpPr>
            <p:cNvPr id="7" name="Group 10">
              <a:extLst>
                <a:ext uri="{FF2B5EF4-FFF2-40B4-BE49-F238E27FC236}">
                  <a16:creationId xmlns:a16="http://schemas.microsoft.com/office/drawing/2014/main" id="{82C45A29-7629-47EF-B05C-2A2EC6B4832F}"/>
                </a:ext>
              </a:extLst>
            </p:cNvPr>
            <p:cNvGrpSpPr/>
            <p:nvPr/>
          </p:nvGrpSpPr>
          <p:grpSpPr>
            <a:xfrm>
              <a:off x="76200" y="381000"/>
              <a:ext cx="1752600" cy="5867400"/>
              <a:chOff x="304800" y="381000"/>
              <a:chExt cx="1752600" cy="5867400"/>
            </a:xfrm>
          </p:grpSpPr>
          <p:sp>
            <p:nvSpPr>
              <p:cNvPr id="10" name="Oval 9">
                <a:extLst>
                  <a:ext uri="{FF2B5EF4-FFF2-40B4-BE49-F238E27FC236}">
                    <a16:creationId xmlns:a16="http://schemas.microsoft.com/office/drawing/2014/main" id="{20AFC855-3052-44E3-8C63-0754C33083D8}"/>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God</a:t>
                </a:r>
              </a:p>
            </p:txBody>
          </p:sp>
          <p:sp>
            <p:nvSpPr>
              <p:cNvPr id="11" name="Oval 10">
                <a:extLst>
                  <a:ext uri="{FF2B5EF4-FFF2-40B4-BE49-F238E27FC236}">
                    <a16:creationId xmlns:a16="http://schemas.microsoft.com/office/drawing/2014/main" id="{59CB592F-7901-4A57-AE1A-0B765DB6F4FB}"/>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Israel</a:t>
                </a:r>
              </a:p>
            </p:txBody>
          </p:sp>
          <p:sp>
            <p:nvSpPr>
              <p:cNvPr id="12" name="Oval 11">
                <a:extLst>
                  <a:ext uri="{FF2B5EF4-FFF2-40B4-BE49-F238E27FC236}">
                    <a16:creationId xmlns:a16="http://schemas.microsoft.com/office/drawing/2014/main" id="{50FC91C8-C52F-4F9B-9B64-01B76B135076}"/>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Nations</a:t>
                </a:r>
              </a:p>
            </p:txBody>
          </p:sp>
        </p:grpSp>
        <p:sp>
          <p:nvSpPr>
            <p:cNvPr id="8" name="Rectangle 14">
              <a:extLst>
                <a:ext uri="{FF2B5EF4-FFF2-40B4-BE49-F238E27FC236}">
                  <a16:creationId xmlns:a16="http://schemas.microsoft.com/office/drawing/2014/main" id="{3EBAB877-06E6-485E-96F4-D43B869AA2DA}"/>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a:extLst>
                <a:ext uri="{FF2B5EF4-FFF2-40B4-BE49-F238E27FC236}">
                  <a16:creationId xmlns:a16="http://schemas.microsoft.com/office/drawing/2014/main" id="{2BA7CB01-4BA7-46F3-8DFA-E92466F476A2}"/>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3137404141"/>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83890"/>
            <a:ext cx="6358854" cy="4093428"/>
          </a:xfrm>
          <a:prstGeom prst="rect">
            <a:avLst/>
          </a:prstGeom>
          <a:solidFill>
            <a:srgbClr val="4D4949"/>
          </a:solidFill>
        </p:spPr>
        <p:txBody>
          <a:bodyPr wrap="square" rtlCol="0">
            <a:spAutoFit/>
          </a:bodyPr>
          <a:lstStyle/>
          <a:p>
            <a:r>
              <a:rPr lang="en-US" sz="3200" dirty="0">
                <a:solidFill>
                  <a:schemeClr val="bg1"/>
                </a:solidFill>
              </a:rPr>
              <a:t>Genesis 2.3 NIV:  Then God blessed the seventh day and </a:t>
            </a:r>
            <a:r>
              <a:rPr lang="en-US" sz="3200" u="sng" dirty="0">
                <a:solidFill>
                  <a:srgbClr val="FFFF00"/>
                </a:solidFill>
              </a:rPr>
              <a:t>made it holy</a:t>
            </a:r>
            <a:r>
              <a:rPr lang="en-US" sz="3200" dirty="0">
                <a:solidFill>
                  <a:schemeClr val="bg1"/>
                </a:solidFill>
              </a:rPr>
              <a:t>...</a:t>
            </a:r>
          </a:p>
          <a:p>
            <a:endParaRPr lang="en-US" sz="3200" dirty="0">
              <a:solidFill>
                <a:schemeClr val="bg1"/>
              </a:solidFill>
            </a:endParaRPr>
          </a:p>
          <a:p>
            <a:r>
              <a:rPr lang="en-US" sz="3200" dirty="0">
                <a:solidFill>
                  <a:schemeClr val="bg1"/>
                </a:solidFill>
              </a:rPr>
              <a:t>Exodus 20.8 NIV: Remember the Sabbath day by </a:t>
            </a:r>
            <a:r>
              <a:rPr lang="en-US" sz="3200" u="sng" dirty="0">
                <a:solidFill>
                  <a:srgbClr val="FFFF00"/>
                </a:solidFill>
              </a:rPr>
              <a:t>keeping it holy</a:t>
            </a:r>
            <a:r>
              <a:rPr lang="en-US" sz="3200" dirty="0">
                <a:solidFill>
                  <a:schemeClr val="bg1"/>
                </a:solidFill>
              </a:rPr>
              <a:t>.</a:t>
            </a:r>
          </a:p>
          <a:p>
            <a:endParaRPr lang="en-US" sz="3200" dirty="0">
              <a:solidFill>
                <a:schemeClr val="bg1"/>
              </a:solidFill>
            </a:endParaRPr>
          </a:p>
          <a:p>
            <a:r>
              <a:rPr lang="he-IL" sz="3600" dirty="0">
                <a:solidFill>
                  <a:srgbClr val="FFFF00"/>
                </a:solidFill>
                <a:latin typeface="Times New Roman" panose="02020603050405020304" pitchFamily="18" charset="0"/>
                <a:cs typeface="Times New Roman" panose="02020603050405020304" pitchFamily="18" charset="0"/>
              </a:rPr>
              <a:t>קָּדַשׁ</a:t>
            </a:r>
            <a:r>
              <a:rPr lang="en-US" sz="3200" dirty="0">
                <a:solidFill>
                  <a:srgbClr val="FFFF00"/>
                </a:solidFill>
              </a:rPr>
              <a:t> = to set apart for God’s purposes</a:t>
            </a:r>
          </a:p>
          <a:p>
            <a:r>
              <a:rPr lang="en-US" sz="3200" dirty="0">
                <a:solidFill>
                  <a:srgbClr val="FFFF00"/>
                </a:solidFill>
              </a:rPr>
              <a:t>    [to sanctify, consecrate, make holy]</a:t>
            </a:r>
          </a:p>
        </p:txBody>
      </p:sp>
    </p:spTree>
    <p:extLst>
      <p:ext uri="{BB962C8B-B14F-4D97-AF65-F5344CB8AC3E}">
        <p14:creationId xmlns:p14="http://schemas.microsoft.com/office/powerpoint/2010/main" val="2031876243"/>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55605" cy="3108543"/>
          </a:xfrm>
          <a:prstGeom prst="rect">
            <a:avLst/>
          </a:prstGeom>
          <a:solidFill>
            <a:srgbClr val="4D4949"/>
          </a:solidFill>
        </p:spPr>
        <p:txBody>
          <a:bodyPr wrap="square" rtlCol="0">
            <a:spAutoFit/>
          </a:bodyPr>
          <a:lstStyle/>
          <a:p>
            <a:r>
              <a:rPr lang="en-US" sz="3200" dirty="0">
                <a:solidFill>
                  <a:schemeClr val="bg1"/>
                </a:solidFill>
              </a:rPr>
              <a:t>Leviticus 23.3 NIV: “There are six days when you may work, but the seventh day is a day of sabbath rest, a day of </a:t>
            </a:r>
            <a:r>
              <a:rPr lang="en-US" sz="3200" u="sng" dirty="0">
                <a:solidFill>
                  <a:srgbClr val="FFFF00"/>
                </a:solidFill>
              </a:rPr>
              <a:t>sacred</a:t>
            </a:r>
            <a:r>
              <a:rPr lang="en-US" sz="3200" dirty="0">
                <a:solidFill>
                  <a:schemeClr val="bg1"/>
                </a:solidFill>
              </a:rPr>
              <a:t> assembly. You are not to do any work; wherever you live, it is a sabbath to the LORD.”</a:t>
            </a:r>
          </a:p>
          <a:p>
            <a:endParaRPr lang="en-US" sz="3200" dirty="0">
              <a:solidFill>
                <a:schemeClr val="bg1"/>
              </a:solidFill>
            </a:endParaRPr>
          </a:p>
          <a:p>
            <a:pPr lvl="3"/>
            <a:r>
              <a:rPr lang="he-IL" sz="3600" dirty="0">
                <a:solidFill>
                  <a:srgbClr val="FFFF00"/>
                </a:solidFill>
                <a:latin typeface="Times New Roman" panose="02020603050405020304" pitchFamily="18" charset="0"/>
                <a:cs typeface="Times New Roman" panose="02020603050405020304" pitchFamily="18" charset="0"/>
              </a:rPr>
              <a:t>קֹדֶשׁ</a:t>
            </a:r>
            <a:r>
              <a:rPr lang="en-US" sz="3200" dirty="0">
                <a:solidFill>
                  <a:schemeClr val="bg1"/>
                </a:solidFill>
              </a:rPr>
              <a:t> </a:t>
            </a:r>
            <a:r>
              <a:rPr lang="en-US" sz="3200" dirty="0">
                <a:solidFill>
                  <a:srgbClr val="FFFF00"/>
                </a:solidFill>
              </a:rPr>
              <a:t>= sacred, holy</a:t>
            </a:r>
          </a:p>
        </p:txBody>
      </p:sp>
    </p:spTree>
    <p:extLst>
      <p:ext uri="{BB962C8B-B14F-4D97-AF65-F5344CB8AC3E}">
        <p14:creationId xmlns:p14="http://schemas.microsoft.com/office/powerpoint/2010/main" val="202288090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0" y="0"/>
            <a:ext cx="9155604" cy="6858000"/>
          </a:xfrm>
          <a:prstGeom prst="rect">
            <a:avLst/>
          </a:prstGeom>
        </p:spPr>
      </p:pic>
      <p:sp>
        <p:nvSpPr>
          <p:cNvPr id="5" name="TextBox 4"/>
          <p:cNvSpPr txBox="1"/>
          <p:nvPr/>
        </p:nvSpPr>
        <p:spPr>
          <a:xfrm>
            <a:off x="0" y="0"/>
            <a:ext cx="9155605" cy="2554545"/>
          </a:xfrm>
          <a:prstGeom prst="rect">
            <a:avLst/>
          </a:prstGeom>
          <a:solidFill>
            <a:srgbClr val="4D4949"/>
          </a:solidFill>
        </p:spPr>
        <p:txBody>
          <a:bodyPr wrap="square" rtlCol="0">
            <a:spAutoFit/>
          </a:bodyPr>
          <a:lstStyle/>
          <a:p>
            <a:r>
              <a:rPr lang="en-US" sz="3200" dirty="0">
                <a:solidFill>
                  <a:schemeClr val="bg1"/>
                </a:solidFill>
              </a:rPr>
              <a:t>Deuteronomy 5.15 NIV:  “Remember that you were slaves in Egypt and that the LORD your God brought you out of there with a mighty hand and an outstretched arm. Therefore the LORD your God has commanded you to observe the Sabbath day.”</a:t>
            </a:r>
          </a:p>
        </p:txBody>
      </p:sp>
    </p:spTree>
    <p:extLst>
      <p:ext uri="{BB962C8B-B14F-4D97-AF65-F5344CB8AC3E}">
        <p14:creationId xmlns:p14="http://schemas.microsoft.com/office/powerpoint/2010/main" val="1386070915"/>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D4949"/>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rcRect l="26965" r="127"/>
          <a:stretch/>
        </p:blipFill>
        <p:spPr>
          <a:xfrm>
            <a:off x="2468880" y="0"/>
            <a:ext cx="6675120" cy="6858000"/>
          </a:xfrm>
          <a:prstGeom prst="rect">
            <a:avLst/>
          </a:prstGeom>
        </p:spPr>
      </p:pic>
      <p:sp>
        <p:nvSpPr>
          <p:cNvPr id="5" name="TextBox 4"/>
          <p:cNvSpPr txBox="1"/>
          <p:nvPr/>
        </p:nvSpPr>
        <p:spPr>
          <a:xfrm>
            <a:off x="2466362" y="0"/>
            <a:ext cx="6677637" cy="4154984"/>
          </a:xfrm>
          <a:prstGeom prst="rect">
            <a:avLst/>
          </a:prstGeom>
          <a:solidFill>
            <a:srgbClr val="4D4949"/>
          </a:solidFill>
        </p:spPr>
        <p:txBody>
          <a:bodyPr wrap="square" rtlCol="0">
            <a:spAutoFit/>
          </a:bodyPr>
          <a:lstStyle/>
          <a:p>
            <a:r>
              <a:rPr lang="en-US" sz="3200" dirty="0">
                <a:solidFill>
                  <a:schemeClr val="bg1"/>
                </a:solidFill>
              </a:rPr>
              <a:t>Exodus 20.8:  The Sabbath is holy, separated out for God’s purposes.</a:t>
            </a:r>
          </a:p>
          <a:p>
            <a:endParaRPr lang="en-US" sz="3200" dirty="0">
              <a:solidFill>
                <a:schemeClr val="bg1"/>
              </a:solidFill>
            </a:endParaRPr>
          </a:p>
          <a:p>
            <a:r>
              <a:rPr lang="en-US" sz="3200" dirty="0">
                <a:solidFill>
                  <a:schemeClr val="bg1"/>
                </a:solidFill>
              </a:rPr>
              <a:t>Leviticus 23.3:  Gather together in a holy assembly on the Sabbath.</a:t>
            </a:r>
          </a:p>
          <a:p>
            <a:endParaRPr lang="en-US" sz="3200" dirty="0">
              <a:solidFill>
                <a:schemeClr val="bg1"/>
              </a:solidFill>
            </a:endParaRPr>
          </a:p>
          <a:p>
            <a:r>
              <a:rPr lang="en-US" sz="3200" dirty="0">
                <a:solidFill>
                  <a:schemeClr val="bg1"/>
                </a:solidFill>
              </a:rPr>
              <a:t>Deuteronomy 5.15:  On the Sabbath, reflect on God as creator and deliverer.</a:t>
            </a:r>
          </a:p>
          <a:p>
            <a:endParaRPr lang="en-US" sz="800" dirty="0">
              <a:solidFill>
                <a:srgbClr val="FFFF00"/>
              </a:solidFill>
            </a:endParaRPr>
          </a:p>
        </p:txBody>
      </p:sp>
      <p:grpSp>
        <p:nvGrpSpPr>
          <p:cNvPr id="6" name="Group 40">
            <a:extLst>
              <a:ext uri="{FF2B5EF4-FFF2-40B4-BE49-F238E27FC236}">
                <a16:creationId xmlns:a16="http://schemas.microsoft.com/office/drawing/2014/main" id="{471F2C7C-3B93-42F4-A2C2-AB6E3257ED80}"/>
              </a:ext>
            </a:extLst>
          </p:cNvPr>
          <p:cNvGrpSpPr/>
          <p:nvPr/>
        </p:nvGrpSpPr>
        <p:grpSpPr>
          <a:xfrm>
            <a:off x="0" y="166255"/>
            <a:ext cx="2367007" cy="6525490"/>
            <a:chOff x="76200" y="381000"/>
            <a:chExt cx="1752600" cy="5867400"/>
          </a:xfrm>
        </p:grpSpPr>
        <p:grpSp>
          <p:nvGrpSpPr>
            <p:cNvPr id="7" name="Group 10">
              <a:extLst>
                <a:ext uri="{FF2B5EF4-FFF2-40B4-BE49-F238E27FC236}">
                  <a16:creationId xmlns:a16="http://schemas.microsoft.com/office/drawing/2014/main" id="{82C45A29-7629-47EF-B05C-2A2EC6B4832F}"/>
                </a:ext>
              </a:extLst>
            </p:cNvPr>
            <p:cNvGrpSpPr/>
            <p:nvPr/>
          </p:nvGrpSpPr>
          <p:grpSpPr>
            <a:xfrm>
              <a:off x="76200" y="381000"/>
              <a:ext cx="1752600" cy="5867400"/>
              <a:chOff x="304800" y="381000"/>
              <a:chExt cx="1752600" cy="5867400"/>
            </a:xfrm>
          </p:grpSpPr>
          <p:sp>
            <p:nvSpPr>
              <p:cNvPr id="10" name="Oval 9">
                <a:extLst>
                  <a:ext uri="{FF2B5EF4-FFF2-40B4-BE49-F238E27FC236}">
                    <a16:creationId xmlns:a16="http://schemas.microsoft.com/office/drawing/2014/main" id="{20AFC855-3052-44E3-8C63-0754C33083D8}"/>
                  </a:ext>
                </a:extLst>
              </p:cNvPr>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God</a:t>
                </a:r>
              </a:p>
            </p:txBody>
          </p:sp>
          <p:sp>
            <p:nvSpPr>
              <p:cNvPr id="11" name="Oval 10">
                <a:extLst>
                  <a:ext uri="{FF2B5EF4-FFF2-40B4-BE49-F238E27FC236}">
                    <a16:creationId xmlns:a16="http://schemas.microsoft.com/office/drawing/2014/main" id="{59CB592F-7901-4A57-AE1A-0B765DB6F4FB}"/>
                  </a:ext>
                </a:extLst>
              </p:cNvPr>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Israel</a:t>
                </a:r>
              </a:p>
            </p:txBody>
          </p:sp>
          <p:sp>
            <p:nvSpPr>
              <p:cNvPr id="12" name="Oval 11">
                <a:extLst>
                  <a:ext uri="{FF2B5EF4-FFF2-40B4-BE49-F238E27FC236}">
                    <a16:creationId xmlns:a16="http://schemas.microsoft.com/office/drawing/2014/main" id="{50FC91C8-C52F-4F9B-9B64-01B76B135076}"/>
                  </a:ext>
                </a:extLst>
              </p:cNvPr>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00" b="1" dirty="0">
                    <a:solidFill>
                      <a:prstClr val="black"/>
                    </a:solidFill>
                  </a:rPr>
                  <a:t>Nations</a:t>
                </a:r>
              </a:p>
            </p:txBody>
          </p:sp>
        </p:grpSp>
        <p:sp>
          <p:nvSpPr>
            <p:cNvPr id="8" name="Rectangle 14">
              <a:extLst>
                <a:ext uri="{FF2B5EF4-FFF2-40B4-BE49-F238E27FC236}">
                  <a16:creationId xmlns:a16="http://schemas.microsoft.com/office/drawing/2014/main" id="{3EBAB877-06E6-485E-96F4-D43B869AA2DA}"/>
                </a:ext>
              </a:extLst>
            </p:cNvPr>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9" name="Rectangle 8">
              <a:extLst>
                <a:ext uri="{FF2B5EF4-FFF2-40B4-BE49-F238E27FC236}">
                  <a16:creationId xmlns:a16="http://schemas.microsoft.com/office/drawing/2014/main" id="{2BA7CB01-4BA7-46F3-8DFA-E92466F476A2}"/>
                </a:ext>
              </a:extLst>
            </p:cNvPr>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Tree>
    <p:extLst>
      <p:ext uri="{BB962C8B-B14F-4D97-AF65-F5344CB8AC3E}">
        <p14:creationId xmlns:p14="http://schemas.microsoft.com/office/powerpoint/2010/main" val="3418625072"/>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TotalTime>
  <Words>1242</Words>
  <Application>Microsoft Office PowerPoint</Application>
  <PresentationFormat>On-screen Show (4:3)</PresentationFormat>
  <Paragraphs>108</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21</cp:revision>
  <dcterms:created xsi:type="dcterms:W3CDTF">2015-08-11T12:02:31Z</dcterms:created>
  <dcterms:modified xsi:type="dcterms:W3CDTF">2020-07-15T00:30:08Z</dcterms:modified>
</cp:coreProperties>
</file>